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sldIdLst>
    <p:sldId id="256" r:id="rId3"/>
    <p:sldId id="308" r:id="rId4"/>
    <p:sldId id="309" r:id="rId5"/>
    <p:sldId id="327" r:id="rId6"/>
    <p:sldId id="329" r:id="rId7"/>
    <p:sldId id="330" r:id="rId8"/>
    <p:sldId id="334" r:id="rId9"/>
    <p:sldId id="335" r:id="rId10"/>
    <p:sldId id="34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33" r:id="rId19"/>
    <p:sldId id="291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46"/>
    <a:srgbClr val="4A452A"/>
    <a:srgbClr val="383420"/>
    <a:srgbClr val="655E39"/>
    <a:srgbClr val="F94578"/>
    <a:srgbClr val="8D052C"/>
    <a:srgbClr val="948A54"/>
    <a:srgbClr val="FB81A4"/>
    <a:srgbClr val="D69473"/>
    <a:srgbClr val="FA6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270" y="-8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18EE-F714-44E9-85D9-B2EC11FEAE77}" type="datetimeFigureOut">
              <a:rPr kumimoji="1" lang="ja-JP" altLang="ru-RU" smtClean="0"/>
              <a:pPr/>
              <a:t>2018/2/8</a:t>
            </a:fld>
            <a:endParaRPr kumimoji="1"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Click to edit Master text styles</a:t>
            </a:r>
          </a:p>
          <a:p>
            <a:pPr lvl="1"/>
            <a:r>
              <a:rPr kumimoji="1" lang="ru-RU" smtClean="0"/>
              <a:t>Second level</a:t>
            </a:r>
          </a:p>
          <a:p>
            <a:pPr lvl="2"/>
            <a:r>
              <a:rPr kumimoji="1" lang="ru-RU" smtClean="0"/>
              <a:t>Third level</a:t>
            </a:r>
          </a:p>
          <a:p>
            <a:pPr lvl="3"/>
            <a:r>
              <a:rPr kumimoji="1" lang="ru-RU" smtClean="0"/>
              <a:t>Fourth level</a:t>
            </a:r>
          </a:p>
          <a:p>
            <a:pPr lvl="4"/>
            <a:r>
              <a:rPr kumimoji="1" lang="ru-RU" smtClean="0"/>
              <a:t>Fifth level</a:t>
            </a:r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1740-C4D5-4FF9-9735-B451AE1B4D3F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  <p:extLst>
      <p:ext uri="{BB962C8B-B14F-4D97-AF65-F5344CB8AC3E}">
        <p14:creationId xmlns:p14="http://schemas.microsoft.com/office/powerpoint/2010/main" val="292742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1740-C4D5-4FF9-9735-B451AE1B4D3F}" type="slidenum">
              <a:rPr kumimoji="1" lang="ru-RU" smtClean="0"/>
              <a:pPr/>
              <a:t>1</a:t>
            </a:fld>
            <a:endParaRPr kumimoji="1"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C4536599-FC18-4F11-A333-36FC1E7EF170}" type="datetime1">
              <a:rPr lang="ja-JP" altLang="en-US" smtClean="0"/>
              <a:pPr/>
              <a:t>2018/2/8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39ED-9E54-40DE-8BE6-116F7B8B9083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C728-B413-46A8-87E2-E07646AB22F7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640-ED97-4EA1-A180-075945154D3E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103-A5D6-4E6E-8D73-97188238805B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E9F-5613-4E89-B26B-190F191AEEF9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1761-656E-43DD-A5D3-82EA72B78D30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B947-ABC0-4588-B3FA-6DEEA34DCCDD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7E3-4CF7-40E0-8266-50C572A85158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F66F-A7D0-4E68-877C-521D17E761D5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05AD-1A9B-46D7-8FD8-07C9083A6151}" type="datetime1">
              <a:rPr kumimoji="1" lang="ja-JP" altLang="en-US" smtClean="0"/>
              <a:pPr/>
              <a:t>2018/2/8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CEC6D040-FC10-47F5-BB8C-6612163E7C82}" type="datetime1">
              <a:rPr lang="ja-JP" altLang="en-US" smtClean="0"/>
              <a:pPr/>
              <a:t>2018/2/8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_DSC8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3964"/>
            <a:ext cx="2160240" cy="28813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Georgia" pitchFamily="18" charset="0"/>
              </a:rPr>
              <a:t/>
            </a:r>
            <a:br>
              <a:rPr lang="ru-RU" sz="3600" dirty="0">
                <a:effectLst/>
                <a:latin typeface="Georgia" pitchFamily="18" charset="0"/>
              </a:rPr>
            </a:br>
            <a:r>
              <a:rPr lang="ru-RU" sz="3600" dirty="0">
                <a:effectLst/>
                <a:latin typeface="Georgia" pitchFamily="18" charset="0"/>
              </a:rPr>
              <a:t/>
            </a:r>
            <a:br>
              <a:rPr lang="ru-RU" sz="3600" dirty="0">
                <a:effectLst/>
                <a:latin typeface="Georgia" pitchFamily="18" charset="0"/>
              </a:rPr>
            </a:br>
            <a:endParaRPr kumimoji="1" lang="ru-RU" sz="36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992888" cy="3672408"/>
          </a:xfrm>
        </p:spPr>
        <p:txBody>
          <a:bodyPr>
            <a:noAutofit/>
          </a:bodyPr>
          <a:lstStyle/>
          <a:p>
            <a:pPr marL="514350" indent="-514350"/>
            <a:endParaRPr lang="ru-RU" sz="20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воспитателей </a:t>
            </a:r>
          </a:p>
          <a:p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раннего возраста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поддержки раннего развития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молодой семьи».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сопровождения семьи ребёнка раннего возраста 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«Социализация детей раннего возраста в условиях взаимодействия родительского клуба «Молодая семья»</a:t>
            </a:r>
          </a:p>
          <a:p>
            <a:pPr algn="just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A424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ru-RU" sz="24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25659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№ 25 «Малыш»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55976" y="4149080"/>
            <a:ext cx="453650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kumimoji="1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Бранднер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Михайловна,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соответствие</a:t>
            </a:r>
            <a:r>
              <a:rPr kumimoji="1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занимаемой должности </a:t>
            </a:r>
            <a:endParaRPr kumimoji="1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2400" b="1" i="0" u="none" strike="noStrike" kern="1200" cap="none" spc="0" normalizeH="0" baseline="0" noProof="0" dirty="0">
              <a:ln>
                <a:noFill/>
              </a:ln>
              <a:solidFill>
                <a:srgbClr val="655E39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71800" y="5301208"/>
            <a:ext cx="403244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1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ГО Карпинск, 2018г.</a:t>
            </a:r>
            <a:endParaRPr kumimoji="1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2400" b="1" i="0" u="none" strike="noStrike" kern="1200" cap="none" spc="0" normalizeH="0" baseline="0" noProof="0" dirty="0">
              <a:ln>
                <a:noFill/>
              </a:ln>
              <a:solidFill>
                <a:srgbClr val="655E39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Дни доброты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10</a:t>
            </a:fld>
            <a:endParaRPr kumimoji="1"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7865" y="2204864"/>
            <a:ext cx="2202007" cy="11010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WP_20160618_14_28_19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864" y="1340768"/>
            <a:ext cx="3561405" cy="2000542"/>
          </a:xfrm>
          <a:prstGeom prst="rect">
            <a:avLst/>
          </a:prstGeom>
          <a:ln cmpd="sng">
            <a:solidFill>
              <a:srgbClr val="002060"/>
            </a:solidFill>
          </a:ln>
        </p:spPr>
      </p:pic>
      <p:pic>
        <p:nvPicPr>
          <p:cNvPr id="17" name="Рисунок 16" descr="WP_20160722_14_06_33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7" y="1412776"/>
            <a:ext cx="3414319" cy="2001365"/>
          </a:xfrm>
          <a:prstGeom prst="rect">
            <a:avLst/>
          </a:prstGeom>
          <a:ln cmpd="sng">
            <a:solidFill>
              <a:srgbClr val="002060"/>
            </a:solidFill>
          </a:ln>
        </p:spPr>
      </p:pic>
      <p:pic>
        <p:nvPicPr>
          <p:cNvPr id="19" name="Рисунок 18" descr="WP_20160722_14_08_24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819" y="3924166"/>
            <a:ext cx="3605149" cy="202511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Рисунок 19" descr="WP_20160722_14_08_50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5" y="3933056"/>
            <a:ext cx="3461133" cy="194421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11</a:t>
            </a:fld>
            <a:endParaRPr kumimoji="1"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7865" y="2204864"/>
            <a:ext cx="2202007" cy="11010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4624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400267" cy="18002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2" name="Рисунок 11" descr="DSC_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164" y="1196752"/>
            <a:ext cx="2592289" cy="172819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3" name="Рисунок 12" descr="00062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25813"/>
            <a:ext cx="2448272" cy="179141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Рисунок 13" descr="WP_20170110_10_35_56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717032"/>
            <a:ext cx="3024336" cy="1698855"/>
          </a:xfrm>
          <a:prstGeom prst="rect">
            <a:avLst/>
          </a:prstGeom>
        </p:spPr>
      </p:pic>
      <p:pic>
        <p:nvPicPr>
          <p:cNvPr id="15" name="Рисунок 14" descr="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717032"/>
            <a:ext cx="2592288" cy="174979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741431" y="3068960"/>
            <a:ext cx="179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«Подари книгу»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8573" y="5795972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птицам»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82259" y="5795972"/>
            <a:ext cx="182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«Лапа помощи»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1925" y="3068960"/>
            <a:ext cx="250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«Поделись рецептом 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8750" y="5795972"/>
            <a:ext cx="222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«Сбор макулатуры»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47_10_39_51_Fmzx-3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124744"/>
            <a:ext cx="1728192" cy="172819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3547500" y="3068960"/>
            <a:ext cx="1690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 так»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Оформление альбомы группы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12</a:t>
            </a:fld>
            <a:endParaRPr kumimoji="1"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7865" y="2204864"/>
            <a:ext cx="2202007" cy="11010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93036"/>
            <a:ext cx="3062566" cy="4212228"/>
          </a:xfrm>
          <a:prstGeom prst="rect">
            <a:avLst/>
          </a:prstGeom>
        </p:spPr>
      </p:pic>
      <p:pic>
        <p:nvPicPr>
          <p:cNvPr id="19" name="Рисунок 18" descr="2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27966"/>
            <a:ext cx="2702690" cy="3717258"/>
          </a:xfrm>
          <a:prstGeom prst="rect">
            <a:avLst/>
          </a:prstGeom>
        </p:spPr>
      </p:pic>
      <p:pic>
        <p:nvPicPr>
          <p:cNvPr id="20" name="Рисунок 19" descr="3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0518" y="1772816"/>
            <a:ext cx="277479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Оформление фотовыставки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13</a:t>
            </a:fld>
            <a:endParaRPr kumimoji="1"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WP_20161115_10_13_22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700696" cy="1517057"/>
          </a:xfrm>
          <a:prstGeom prst="rect">
            <a:avLst/>
          </a:prstGeom>
          <a:ln cmpd="sng">
            <a:solidFill>
              <a:srgbClr val="FF0000">
                <a:alpha val="98000"/>
              </a:srgbClr>
            </a:solidFill>
            <a:miter lim="800000"/>
          </a:ln>
        </p:spPr>
      </p:pic>
      <p:pic>
        <p:nvPicPr>
          <p:cNvPr id="10" name="Рисунок 9" descr="WP_20161115_10_26_01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47777"/>
            <a:ext cx="2843808" cy="1597447"/>
          </a:xfrm>
          <a:prstGeom prst="rect">
            <a:avLst/>
          </a:prstGeom>
          <a:ln cmpd="sng">
            <a:solidFill>
              <a:srgbClr val="FF0000"/>
            </a:solidFill>
          </a:ln>
        </p:spPr>
      </p:pic>
      <p:pic>
        <p:nvPicPr>
          <p:cNvPr id="11" name="Рисунок 10" descr="WP_20161114_10_35_24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28800"/>
            <a:ext cx="2952328" cy="16584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 descr="WP_20161114_11_09_07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861048"/>
            <a:ext cx="2941252" cy="1652183"/>
          </a:xfrm>
          <a:prstGeom prst="rect">
            <a:avLst/>
          </a:prstGeom>
          <a:ln cmpd="sng">
            <a:solidFill>
              <a:srgbClr val="FF0000"/>
            </a:solidFill>
          </a:ln>
        </p:spPr>
      </p:pic>
      <p:pic>
        <p:nvPicPr>
          <p:cNvPr id="13" name="Рисунок 12" descr="detsad-186779-14750959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789040"/>
            <a:ext cx="1800200" cy="2401451"/>
          </a:xfrm>
          <a:prstGeom prst="rect">
            <a:avLst/>
          </a:prstGeom>
          <a:ln cmpd="sng">
            <a:solidFill>
              <a:srgbClr val="FF0000"/>
            </a:solidFill>
          </a:ln>
        </p:spPr>
      </p:pic>
      <p:pic>
        <p:nvPicPr>
          <p:cNvPr id="14" name="Рисунок 13" descr="500986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412776"/>
            <a:ext cx="1800200" cy="2209800"/>
          </a:xfrm>
          <a:prstGeom prst="rect">
            <a:avLst/>
          </a:prstGeom>
          <a:ln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выставках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14</a:t>
            </a:fld>
            <a:endParaRPr kumimoji="1"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img_9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2808312" cy="210623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0" name="Рисунок 19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951058"/>
            <a:ext cx="2664296" cy="1998222"/>
          </a:xfrm>
          <a:prstGeom prst="rect">
            <a:avLst/>
          </a:prstGeom>
        </p:spPr>
      </p:pic>
      <p:pic>
        <p:nvPicPr>
          <p:cNvPr id="21" name="Рисунок 20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969060"/>
            <a:ext cx="2736304" cy="205222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99592" y="6021288"/>
            <a:ext cx="317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мастерская»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5949280"/>
            <a:ext cx="317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«Пасхальное яйцо»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205" y="3429000"/>
            <a:ext cx="317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«Дары осени»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72200" y="6093296"/>
            <a:ext cx="2771800" cy="764704"/>
          </a:xfrm>
        </p:spPr>
        <p:txBody>
          <a:bodyPr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Кино-коляска «Приключения Буратино»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Диплом Онищук 2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2018901" cy="28529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Рисунок 15" descr="DSC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3059832" cy="20398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Рисунок 16" descr="DSC_0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172749"/>
            <a:ext cx="3060340" cy="204022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8" name="Рисунок 17" descr="Ёлочка_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429000"/>
            <a:ext cx="2114288" cy="299695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Рисунок 8" descr="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6161" y="3384376"/>
            <a:ext cx="2074271" cy="28529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Рисунок 9" descr="0_6b4f1_1aa3449c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9902" y="1052736"/>
            <a:ext cx="1674186" cy="223224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6372036"/>
            <a:ext cx="2778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Кино-коляска «Стиляги»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6670" y="6381328"/>
            <a:ext cx="32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«Ёлочка – сувенир в подарок»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детей и родителей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30888" y="5805264"/>
            <a:ext cx="2133600" cy="365125"/>
          </a:xfrm>
        </p:spPr>
        <p:txBody>
          <a:bodyPr/>
          <a:lstStyle/>
          <a:p>
            <a:fld id="{B10D3B03-457D-4D29-B6ED-3FDDB7AE5EC3}" type="slidenum">
              <a:rPr kumimoji="1" lang="ru-RU" smtClean="0"/>
              <a:pPr/>
              <a:t>16</a:t>
            </a:fld>
            <a:endParaRPr kumimoji="1"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N8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268760"/>
            <a:ext cx="2736304" cy="194421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Рисунок 7" descr="DSC01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878131"/>
            <a:ext cx="2623576" cy="185512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3356992"/>
            <a:ext cx="221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«Поиграем вместе»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284984"/>
            <a:ext cx="259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«Инсценировка сказки»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93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3003342" cy="201622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815566" y="5877272"/>
            <a:ext cx="2148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«Выпускной вечер»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DSC_0136.JPG"/>
          <p:cNvPicPr>
            <a:picLocks noChangeAspect="1"/>
          </p:cNvPicPr>
          <p:nvPr/>
        </p:nvPicPr>
        <p:blipFill>
          <a:blip r:embed="rId5" cstate="print"/>
          <a:srcRect l="14764"/>
          <a:stretch>
            <a:fillRect/>
          </a:stretch>
        </p:blipFill>
        <p:spPr>
          <a:xfrm>
            <a:off x="179513" y="3933056"/>
            <a:ext cx="2304256" cy="180224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Рисунок 12" descr="DSC_0126.JPG"/>
          <p:cNvPicPr>
            <a:picLocks noChangeAspect="1"/>
          </p:cNvPicPr>
          <p:nvPr/>
        </p:nvPicPr>
        <p:blipFill>
          <a:blip r:embed="rId6" cstate="print"/>
          <a:srcRect l="21684"/>
          <a:stretch>
            <a:fillRect/>
          </a:stretch>
        </p:blipFill>
        <p:spPr>
          <a:xfrm>
            <a:off x="1763688" y="3933056"/>
            <a:ext cx="2110235" cy="18002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Рисунок 15" descr="DSC_0150.JPG"/>
          <p:cNvPicPr>
            <a:picLocks noChangeAspect="1"/>
          </p:cNvPicPr>
          <p:nvPr/>
        </p:nvPicPr>
        <p:blipFill>
          <a:blip r:embed="rId7" cstate="print"/>
          <a:srcRect l="15551"/>
          <a:stretch>
            <a:fillRect/>
          </a:stretch>
        </p:blipFill>
        <p:spPr>
          <a:xfrm>
            <a:off x="3959467" y="3885389"/>
            <a:ext cx="2340725" cy="184786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591916" y="5877272"/>
            <a:ext cx="296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папа самый лучший»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88672" y="5877272"/>
            <a:ext cx="15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DSCN80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1268760"/>
            <a:ext cx="2592287" cy="194421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6928967" y="3284984"/>
            <a:ext cx="176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матери»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работы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Клуба «Молодая семья»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17</a:t>
            </a:fld>
            <a:endParaRPr kumimoji="1"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Заголовок 4"/>
          <p:cNvSpPr txBox="1">
            <a:spLocks/>
          </p:cNvSpPr>
          <p:nvPr/>
        </p:nvSpPr>
        <p:spPr>
          <a:xfrm>
            <a:off x="467544" y="170080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2400" b="1" i="0" u="none" strike="noStrike" kern="1200" cap="none" spc="50" normalizeH="0" baseline="0" noProof="0" dirty="0" smtClean="0">
              <a:ln w="13500">
                <a:noFill/>
                <a:prstDash val="solid"/>
              </a:ln>
              <a:solidFill>
                <a:srgbClr val="00B050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Заголовок 4"/>
          <p:cNvSpPr txBox="1">
            <a:spLocks/>
          </p:cNvSpPr>
          <p:nvPr/>
        </p:nvSpPr>
        <p:spPr>
          <a:xfrm>
            <a:off x="467544" y="112474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4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95536" y="2422789"/>
            <a:ext cx="8352928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484784"/>
            <a:ext cx="8085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повысился уровень педагогических знаний и умений родителей;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из «зрителей» и «наблюдателей» стали активными участниками встреч и помощниками воспитателя;</a:t>
            </a:r>
          </a:p>
          <a:p>
            <a:pPr marL="34290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создана благоприятная эмоциональная атмосфера в отношениях между родителями и педагогами, что обеспечивает совместный успех в деле воспитания, развития и социализации детей раннего возраста.</a:t>
            </a:r>
          </a:p>
          <a:p>
            <a:pPr marL="342900" lvl="0" indent="-342900" algn="just"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3" name="Рисунок 12" descr="IMG_8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3168352" cy="2112234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pic>
        <p:nvPicPr>
          <p:cNvPr id="11" name="Рисунок 10" descr="DSC01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4221088"/>
            <a:ext cx="2880319" cy="2160239"/>
          </a:xfrm>
          <a:prstGeom prst="rect">
            <a:avLst/>
          </a:prstGeom>
          <a:ln>
            <a:solidFill>
              <a:srgbClr val="4A452A"/>
            </a:solidFill>
          </a:ln>
        </p:spPr>
      </p:pic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Спасибо за внимание!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18</a:t>
            </a:fld>
            <a:endParaRPr kumimoji="1" lang="ru-RU"/>
          </a:p>
        </p:txBody>
      </p:sp>
    </p:spTree>
    <p:extLst>
      <p:ext uri="{BB962C8B-B14F-4D97-AF65-F5344CB8AC3E}">
        <p14:creationId xmlns:p14="http://schemas.microsoft.com/office/powerpoint/2010/main" val="6739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2</a:t>
            </a:fld>
            <a:endParaRPr kumimoji="1"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1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35771" y="1844824"/>
            <a:ext cx="3672459" cy="3672459"/>
            <a:chOff x="3065405" y="140213"/>
            <a:chExt cx="3672459" cy="3672459"/>
          </a:xfrm>
        </p:grpSpPr>
        <p:sp>
          <p:nvSpPr>
            <p:cNvPr id="7" name="Пирог 6"/>
            <p:cNvSpPr/>
            <p:nvPr/>
          </p:nvSpPr>
          <p:spPr>
            <a:xfrm>
              <a:off x="3065405" y="140213"/>
              <a:ext cx="3672459" cy="3672459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ирог 4"/>
            <p:cNvSpPr/>
            <p:nvPr/>
          </p:nvSpPr>
          <p:spPr>
            <a:xfrm>
              <a:off x="5000878" y="1062389"/>
              <a:ext cx="1311592" cy="1092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Обучение</a:t>
              </a:r>
              <a:endParaRPr lang="ru-RU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771749" y="1844824"/>
            <a:ext cx="3672459" cy="3672459"/>
            <a:chOff x="2987609" y="127690"/>
            <a:chExt cx="3672459" cy="3672459"/>
          </a:xfrm>
        </p:grpSpPr>
        <p:sp>
          <p:nvSpPr>
            <p:cNvPr id="10" name="Пирог 9"/>
            <p:cNvSpPr/>
            <p:nvPr/>
          </p:nvSpPr>
          <p:spPr>
            <a:xfrm>
              <a:off x="2987609" y="127690"/>
              <a:ext cx="3672459" cy="3672459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ирог 4"/>
            <p:cNvSpPr/>
            <p:nvPr/>
          </p:nvSpPr>
          <p:spPr>
            <a:xfrm>
              <a:off x="3377024" y="1049866"/>
              <a:ext cx="1311592" cy="1092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0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Воспитание</a:t>
              </a:r>
              <a:endParaRPr lang="ru-RU" b="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771749" y="1844824"/>
            <a:ext cx="3672459" cy="3672459"/>
            <a:chOff x="2989770" y="415337"/>
            <a:chExt cx="3672459" cy="3672459"/>
          </a:xfrm>
        </p:grpSpPr>
        <p:sp>
          <p:nvSpPr>
            <p:cNvPr id="13" name="Пирог 12"/>
            <p:cNvSpPr/>
            <p:nvPr/>
          </p:nvSpPr>
          <p:spPr>
            <a:xfrm>
              <a:off x="2989770" y="415337"/>
              <a:ext cx="3672459" cy="3672459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ирог 4"/>
            <p:cNvSpPr/>
            <p:nvPr/>
          </p:nvSpPr>
          <p:spPr>
            <a:xfrm>
              <a:off x="3864165" y="2798063"/>
              <a:ext cx="1967388" cy="96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 личности</a:t>
              </a:r>
              <a:endParaRPr lang="ru-RU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Круговая стрелка 14"/>
          <p:cNvSpPr/>
          <p:nvPr/>
        </p:nvSpPr>
        <p:spPr>
          <a:xfrm>
            <a:off x="2508428" y="1556792"/>
            <a:ext cx="4127144" cy="4127144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Круговая стрелка 15"/>
          <p:cNvSpPr/>
          <p:nvPr/>
        </p:nvSpPr>
        <p:spPr>
          <a:xfrm>
            <a:off x="2483768" y="1556792"/>
            <a:ext cx="4127144" cy="4127144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Круговая стрелка 19"/>
          <p:cNvSpPr/>
          <p:nvPr/>
        </p:nvSpPr>
        <p:spPr>
          <a:xfrm>
            <a:off x="2483768" y="1556792"/>
            <a:ext cx="4127144" cy="4127144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899592" y="692696"/>
            <a:ext cx="7787208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2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Социализация</a:t>
            </a:r>
            <a:endParaRPr kumimoji="1" lang="ru-RU" sz="36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E30746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16" descr="4452e0ad6c2b86d9bdfda10cec3913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2627" y="4941168"/>
            <a:ext cx="2713869" cy="1800200"/>
          </a:xfrm>
          <a:prstGeom prst="rect">
            <a:avLst/>
          </a:prstGeom>
        </p:spPr>
      </p:pic>
      <p:pic>
        <p:nvPicPr>
          <p:cNvPr id="18" name="Рисунок 17" descr="zanyatia-v-detskom-sadu-0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020864"/>
            <a:ext cx="2843808" cy="17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36145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Родители, вследствие своей занятости, педагогической непросвещенности, проявляют слабый интерес к организации образовательного процесса и работе дошкольного образовательного учреждения в целом.  </a:t>
            </a:r>
          </a:p>
          <a:p>
            <a:pPr algn="just">
              <a:lnSpc>
                <a:spcPct val="150000"/>
              </a:lnSpc>
              <a:buNone/>
              <a:defRPr/>
            </a:pP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В работе с родителями используются в основном коллективные стандартные формы (родительские собрания, наглядно информационные методы и информационно – аналитические формы); целенаправленное взаимодействие с семьей редко носит системный характер.  </a:t>
            </a:r>
          </a:p>
          <a:p>
            <a:pPr lvl="1" algn="just">
              <a:lnSpc>
                <a:spcPct val="150000"/>
              </a:lnSpc>
              <a:buNone/>
            </a:pPr>
            <a:endPara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3</a:t>
            </a:fld>
            <a:endParaRPr kumimoji="1"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3456" y="4653136"/>
            <a:ext cx="7370543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100811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клуба: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484784"/>
            <a:ext cx="7560840" cy="4896544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аспространять педагогические знания среди </a:t>
            </a:r>
            <a:r>
              <a:rPr kumimoji="0" lang="ru-RU" sz="2000" b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родителей.</a:t>
            </a:r>
            <a:endParaRPr kumimoji="0" lang="ru-RU" sz="2000" b="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Оказывать  </a:t>
            </a:r>
            <a:r>
              <a:rPr kumimoji="0" lang="ru-RU" sz="2000" b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практическую помощь в </a:t>
            </a:r>
            <a:r>
              <a:rPr kumimoji="0" lang="ru-RU" sz="2000" b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воспитании </a:t>
            </a:r>
            <a:r>
              <a:rPr kumimoji="0" lang="ru-RU" sz="2000" b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детей.</a:t>
            </a:r>
            <a:endParaRPr kumimoji="0" lang="ru-RU" sz="2000" b="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формированию доверительного отношения родителей к воспитателям </a:t>
            </a:r>
            <a:r>
              <a:rPr kumimoji="0" lang="ru-RU" sz="2000" b="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 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формирования позиции активного сотрудничества родителей между собой, с сотрудниками образовательного учреждения, с детьми посредством организации продуктивного взаимодействия в рамках родительского клуба.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None/>
            </a:pPr>
            <a:endPara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4</a:t>
            </a:fld>
            <a:endParaRPr kumimoji="1"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5</a:t>
            </a:fld>
            <a:endParaRPr kumimoji="1"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547664" y="1556792"/>
            <a:ext cx="2202008" cy="1101004"/>
            <a:chOff x="1296138" y="0"/>
            <a:chExt cx="2202008" cy="1101004"/>
          </a:xfrm>
          <a:scene3d>
            <a:camera prst="orthographicFront"/>
            <a:lightRig rig="flat" dir="t"/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1296138" y="0"/>
              <a:ext cx="2202008" cy="110100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296138" y="0"/>
              <a:ext cx="2202008" cy="1101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Анкетирование</a:t>
              </a:r>
              <a:endPara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76056" y="1556792"/>
            <a:ext cx="2202008" cy="1101004"/>
            <a:chOff x="4536504" y="0"/>
            <a:chExt cx="2202008" cy="1101004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4536504" y="0"/>
              <a:ext cx="2202008" cy="110100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4536504" y="0"/>
              <a:ext cx="2202008" cy="1101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Наглядная информация</a:t>
              </a:r>
              <a:endPara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27584" y="2996952"/>
            <a:ext cx="2202008" cy="1101004"/>
            <a:chOff x="62660" y="1565160"/>
            <a:chExt cx="2202008" cy="1101004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62660" y="1565160"/>
              <a:ext cx="2202008" cy="110100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62660" y="1565160"/>
              <a:ext cx="2202008" cy="1101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Круглый стол</a:t>
              </a:r>
              <a:endPara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79260" y="2996952"/>
            <a:ext cx="2385480" cy="1101004"/>
            <a:chOff x="2727091" y="1565160"/>
            <a:chExt cx="2385480" cy="1101004"/>
          </a:xfrm>
          <a:scene3d>
            <a:camera prst="orthographicFront"/>
            <a:lightRig rig="flat" dir="t"/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2727091" y="1565160"/>
              <a:ext cx="2385480" cy="110100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727091" y="1565160"/>
              <a:ext cx="2385480" cy="1101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Родительские собрания</a:t>
              </a:r>
              <a:endPara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14408" y="2976068"/>
            <a:ext cx="2202008" cy="1101004"/>
            <a:chOff x="5574993" y="1565160"/>
            <a:chExt cx="2202008" cy="1101004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5574993" y="1565160"/>
              <a:ext cx="2202008" cy="110100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5574993" y="1565160"/>
              <a:ext cx="2202008" cy="1101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Дискуссионная трибуна</a:t>
              </a:r>
              <a:endPara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27584" y="4581129"/>
            <a:ext cx="2202008" cy="1512168"/>
            <a:chOff x="613163" y="3128586"/>
            <a:chExt cx="2202008" cy="1661823"/>
          </a:xfrm>
          <a:scene3d>
            <a:camera prst="orthographicFront"/>
            <a:lightRig rig="flat" dir="t"/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613163" y="3128586"/>
              <a:ext cx="2202008" cy="1661823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613163" y="3128586"/>
              <a:ext cx="2202008" cy="16618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Дни доброты</a:t>
              </a:r>
              <a:endPara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522120" y="4509120"/>
            <a:ext cx="2202008" cy="1728192"/>
            <a:chOff x="3323461" y="3128586"/>
            <a:chExt cx="2202008" cy="2182311"/>
          </a:xfrm>
          <a:scene3d>
            <a:camera prst="orthographicFront"/>
            <a:lightRig rig="flat" dir="t"/>
          </a:scene3d>
        </p:grpSpPr>
        <p:sp>
          <p:nvSpPr>
            <p:cNvPr id="29" name="Прямоугольник 28"/>
            <p:cNvSpPr/>
            <p:nvPr/>
          </p:nvSpPr>
          <p:spPr>
            <a:xfrm>
              <a:off x="3323461" y="3128586"/>
              <a:ext cx="2202008" cy="218231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3323461" y="3416618"/>
              <a:ext cx="2202008" cy="18942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Совместные занятия</a:t>
              </a:r>
              <a:endPara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372200" y="4581129"/>
            <a:ext cx="2274016" cy="1656184"/>
            <a:chOff x="6053488" y="3128586"/>
            <a:chExt cx="2274016" cy="2182311"/>
          </a:xfrm>
          <a:scene3d>
            <a:camera prst="orthographicFront"/>
            <a:lightRig rig="flat" dir="t"/>
          </a:scene3d>
        </p:grpSpPr>
        <p:sp>
          <p:nvSpPr>
            <p:cNvPr id="32" name="Прямоугольник 31"/>
            <p:cNvSpPr/>
            <p:nvPr/>
          </p:nvSpPr>
          <p:spPr>
            <a:xfrm>
              <a:off x="6053488" y="3128586"/>
              <a:ext cx="2202008" cy="218231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6125496" y="3128586"/>
              <a:ext cx="2202008" cy="1897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Досуговые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мероприятия для детей и родителей</a:t>
              </a:r>
              <a:endPara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6</a:t>
            </a:fld>
            <a:endParaRPr kumimoji="1"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7865" y="2204864"/>
            <a:ext cx="2202007" cy="11010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2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090" y="2348880"/>
            <a:ext cx="4043942" cy="3032956"/>
          </a:xfrm>
          <a:prstGeom prst="rect">
            <a:avLst/>
          </a:prstGeom>
        </p:spPr>
      </p:pic>
      <p:pic>
        <p:nvPicPr>
          <p:cNvPr id="9" name="Рисунок 8" descr="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0803" y="1844824"/>
            <a:ext cx="2859589" cy="393305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Наглядная информация в приёмной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7</a:t>
            </a:fld>
            <a:endParaRPr kumimoji="1"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7865" y="2204864"/>
            <a:ext cx="2202007" cy="11010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WP_20160128_09_58_11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8776" y="1916832"/>
            <a:ext cx="2363104" cy="4206844"/>
          </a:xfrm>
          <a:prstGeom prst="rect">
            <a:avLst/>
          </a:prstGeom>
        </p:spPr>
      </p:pic>
      <p:pic>
        <p:nvPicPr>
          <p:cNvPr id="10" name="Рисунок 9" descr="WP_20160128_09_57_39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1508" y="1772816"/>
            <a:ext cx="3802860" cy="2136174"/>
          </a:xfrm>
          <a:prstGeom prst="rect">
            <a:avLst/>
          </a:prstGeom>
        </p:spPr>
      </p:pic>
      <p:pic>
        <p:nvPicPr>
          <p:cNvPr id="11" name="Рисунок 10" descr="WP_20160128_09_58_25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64" y="4221088"/>
            <a:ext cx="384570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8</a:t>
            </a:fld>
            <a:endParaRPr kumimoji="1"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7865" y="2204864"/>
            <a:ext cx="2202007" cy="11010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8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25059"/>
            <a:ext cx="3168352" cy="2109499"/>
          </a:xfrm>
          <a:prstGeom prst="rect">
            <a:avLst/>
          </a:prstGeom>
        </p:spPr>
      </p:pic>
      <p:pic>
        <p:nvPicPr>
          <p:cNvPr id="13" name="Рисунок 12" descr="DSC_0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3348372" cy="2232248"/>
          </a:xfrm>
          <a:prstGeom prst="rect">
            <a:avLst/>
          </a:prstGeom>
        </p:spPr>
      </p:pic>
      <p:pic>
        <p:nvPicPr>
          <p:cNvPr id="14" name="Рисунок 13" descr="DSC_06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221088"/>
            <a:ext cx="3131840" cy="2087893"/>
          </a:xfrm>
          <a:prstGeom prst="rect">
            <a:avLst/>
          </a:prstGeom>
        </p:spPr>
      </p:pic>
      <p:pic>
        <p:nvPicPr>
          <p:cNvPr id="15" name="Рисунок 14" descr="DSC_06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196746"/>
            <a:ext cx="3168861" cy="21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Дискуссионная трибуна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9</a:t>
            </a:fld>
            <a:endParaRPr kumimoji="1"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7865" y="2204864"/>
            <a:ext cx="2202007" cy="110100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5" y="5229200"/>
            <a:ext cx="1800200" cy="100811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1844824"/>
            <a:ext cx="8085222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«Нужны ли прогулки зимой»;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«Важно ли читать детям сказки?»;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«Закаливать или нет».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7" name="Рисунок 16" descr="WP_20160805_10_43_1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3845702" cy="2160240"/>
          </a:xfrm>
          <a:prstGeom prst="rect">
            <a:avLst/>
          </a:prstGeom>
          <a:ln cmpd="sng">
            <a:solidFill>
              <a:srgbClr val="FF0000"/>
            </a:solidFill>
          </a:ln>
        </p:spPr>
      </p:pic>
      <p:pic>
        <p:nvPicPr>
          <p:cNvPr id="19" name="Рисунок 18" descr="Фото0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5"/>
            <a:ext cx="2088232" cy="27843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 descr="WP_20161115_10_59_31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509120"/>
            <a:ext cx="3461133" cy="19442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2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57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506D75-8B5A-4F6B-8116-D8C9F8D07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TS010362657</Template>
  <TotalTime>0</TotalTime>
  <Words>332</Words>
  <Application>Microsoft Office PowerPoint</Application>
  <PresentationFormat>Экран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TS010362657</vt:lpstr>
      <vt:lpstr>  </vt:lpstr>
      <vt:lpstr>Презентация PowerPoint</vt:lpstr>
      <vt:lpstr>Презентация PowerPoint</vt:lpstr>
      <vt:lpstr>Задачи клуба:</vt:lpstr>
      <vt:lpstr>Формы работы</vt:lpstr>
      <vt:lpstr>Анкетирование</vt:lpstr>
      <vt:lpstr>Наглядная информация в приёмной</vt:lpstr>
      <vt:lpstr>Родительские собрания</vt:lpstr>
      <vt:lpstr>Дискуссионная трибуна</vt:lpstr>
      <vt:lpstr>Дни доброты</vt:lpstr>
      <vt:lpstr>Акции</vt:lpstr>
      <vt:lpstr>Оформление альбомы группы</vt:lpstr>
      <vt:lpstr>Оформление фотовыставки</vt:lpstr>
      <vt:lpstr>Участие в выставках</vt:lpstr>
      <vt:lpstr>Участие в конкурсах</vt:lpstr>
      <vt:lpstr>Совместная деятельность детей и родителей</vt:lpstr>
      <vt:lpstr>Результаты работы   Клуба «Молодая семья»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2012-03-03T11:00:04Z</dcterms:created>
  <dcterms:modified xsi:type="dcterms:W3CDTF">2018-02-08T07:38:12Z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TC103626579990</vt:lpwstr>
  </property>
</Properties>
</file>